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  <Override PartName="/ppt/handoutMasters/handoutMaster1.xml" ContentType="application/vnd.openxmlformats-officedocument.presentationml.handoutMaster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21378863" cy="30238700"/>
  <p:notesSz cx="6858000" cy="9144000"/>
  <p:defaultTextStyle>
    <a:defPPr>
      <a:defRPr lang="en-US"/>
    </a:defPPr>
    <a:lvl1pPr algn="l" defTabSz="1473200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1pPr>
    <a:lvl2pPr marL="1473200" indent="-1016000" algn="l" defTabSz="1473200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2pPr>
    <a:lvl3pPr marL="2947988" indent="-2033588" algn="l" defTabSz="1473200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3pPr>
    <a:lvl4pPr marL="4422775" indent="-3051175" algn="l" defTabSz="1473200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4pPr>
    <a:lvl5pPr marL="5897563" indent="-4068763" algn="l" defTabSz="1473200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5pPr>
    <a:lvl6pPr marL="2286000" algn="l" defTabSz="457200" rtl="0" eaLnBrk="1" latinLnBrk="0" hangingPunct="1">
      <a:defRPr sz="58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6pPr>
    <a:lvl7pPr marL="2743200" algn="l" defTabSz="457200" rtl="0" eaLnBrk="1" latinLnBrk="0" hangingPunct="1">
      <a:defRPr sz="58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7pPr>
    <a:lvl8pPr marL="3200400" algn="l" defTabSz="457200" rtl="0" eaLnBrk="1" latinLnBrk="0" hangingPunct="1">
      <a:defRPr sz="58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8pPr>
    <a:lvl9pPr marL="3657600" algn="l" defTabSz="457200" rtl="0" eaLnBrk="1" latinLnBrk="0" hangingPunct="1">
      <a:defRPr sz="58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scaleToFitPaper="1"/>
  <p:clrMru>
    <a:srgbClr val="FF0000"/>
    <a:srgbClr val="000000"/>
    <a:srgbClr val="84EE47"/>
    <a:srgbClr val="E8E8E8"/>
    <a:srgbClr val="FAF91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>
        <p:scale>
          <a:sx n="66" d="100"/>
          <a:sy n="66" d="100"/>
        </p:scale>
        <p:origin x="-1744" y="5888"/>
      </p:cViewPr>
      <p:guideLst>
        <p:guide orient="horz" pos="9524"/>
        <p:guide pos="67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7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9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6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5CB5C-D5FF-334F-95DC-0DC41794E362}" type="datetimeFigureOut">
              <a:rPr lang="en-US" smtClean="0"/>
              <a:pPr/>
              <a:t>6/9/09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A53C8-66AB-9F41-8829-0A970BBEA7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fld id="{79E30F1F-4867-8840-B9D5-4E96BF483FF5}" type="datetime1">
              <a:rPr lang="en-US"/>
              <a:pPr>
                <a:defRPr/>
              </a:pPr>
              <a:t>6/9/09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16150" y="685800"/>
            <a:ext cx="24257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fld id="{94443DFB-C5EA-5D48-85F6-E398E6A31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473200" rtl="0" eaLnBrk="0" fontAlgn="base" hangingPunct="0">
      <a:spcBef>
        <a:spcPct val="30000"/>
      </a:spcBef>
      <a:spcAft>
        <a:spcPct val="0"/>
      </a:spcAft>
      <a:defRPr sz="3900" kern="1200">
        <a:solidFill>
          <a:schemeClr val="tx1"/>
        </a:solidFill>
        <a:latin typeface="Calibri" pitchFamily="-108" charset="0"/>
        <a:ea typeface="ＭＳ Ｐゴシック" pitchFamily="-108" charset="-128"/>
        <a:cs typeface="ＭＳ Ｐゴシック" pitchFamily="-108" charset="-128"/>
      </a:defRPr>
    </a:lvl1pPr>
    <a:lvl2pPr marL="1473200" indent="-1016000" algn="l" defTabSz="1473200" rtl="0" eaLnBrk="0" fontAlgn="base" hangingPunct="0">
      <a:spcBef>
        <a:spcPct val="30000"/>
      </a:spcBef>
      <a:spcAft>
        <a:spcPct val="0"/>
      </a:spcAft>
      <a:defRPr sz="3900" kern="1200">
        <a:solidFill>
          <a:schemeClr val="tx1"/>
        </a:solidFill>
        <a:latin typeface="Calibri" pitchFamily="-108" charset="0"/>
        <a:ea typeface="ＭＳ Ｐゴシック" pitchFamily="-108" charset="-128"/>
        <a:cs typeface="+mn-cs"/>
      </a:defRPr>
    </a:lvl2pPr>
    <a:lvl3pPr marL="2947988" indent="-2033588" algn="l" defTabSz="1473200" rtl="0" eaLnBrk="0" fontAlgn="base" hangingPunct="0">
      <a:spcBef>
        <a:spcPct val="30000"/>
      </a:spcBef>
      <a:spcAft>
        <a:spcPct val="0"/>
      </a:spcAft>
      <a:defRPr sz="3900" kern="1200">
        <a:solidFill>
          <a:schemeClr val="tx1"/>
        </a:solidFill>
        <a:latin typeface="Calibri" pitchFamily="-108" charset="0"/>
        <a:ea typeface="ＭＳ Ｐゴシック" pitchFamily="-108" charset="-128"/>
        <a:cs typeface="+mn-cs"/>
      </a:defRPr>
    </a:lvl3pPr>
    <a:lvl4pPr marL="4422775" indent="-3051175" algn="l" defTabSz="1473200" rtl="0" eaLnBrk="0" fontAlgn="base" hangingPunct="0">
      <a:spcBef>
        <a:spcPct val="30000"/>
      </a:spcBef>
      <a:spcAft>
        <a:spcPct val="0"/>
      </a:spcAft>
      <a:defRPr sz="3900" kern="1200">
        <a:solidFill>
          <a:schemeClr val="tx1"/>
        </a:solidFill>
        <a:latin typeface="Calibri" pitchFamily="-108" charset="0"/>
        <a:ea typeface="ＭＳ Ｐゴシック" pitchFamily="-108" charset="-128"/>
        <a:cs typeface="+mn-cs"/>
      </a:defRPr>
    </a:lvl4pPr>
    <a:lvl5pPr marL="5897563" indent="-4068763" algn="l" defTabSz="1473200" rtl="0" eaLnBrk="0" fontAlgn="base" hangingPunct="0">
      <a:spcBef>
        <a:spcPct val="30000"/>
      </a:spcBef>
      <a:spcAft>
        <a:spcPct val="0"/>
      </a:spcAft>
      <a:defRPr sz="3900" kern="1200">
        <a:solidFill>
          <a:schemeClr val="tx1"/>
        </a:solidFill>
        <a:latin typeface="Calibri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415" y="9393599"/>
            <a:ext cx="18172034" cy="64817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6830" y="17135263"/>
            <a:ext cx="14965204" cy="772766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4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49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4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898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73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48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23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797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3FA36-7811-7241-A447-EB0D7CB76CF0}" type="datetime1">
              <a:rPr lang="en-US"/>
              <a:pPr>
                <a:defRPr/>
              </a:pPr>
              <a:t>6/9/09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7A11C-CC9B-D946-933A-06F766637D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E56C3-8B5C-0F49-BED0-CF5BFBC8E718}" type="datetime1">
              <a:rPr lang="en-US"/>
              <a:pPr>
                <a:defRPr/>
              </a:pPr>
              <a:t>6/9/09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E168C-0098-8348-92D8-AEB86C956D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240143" y="5340773"/>
            <a:ext cx="11246173" cy="11375910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7914" y="5340773"/>
            <a:ext cx="33385914" cy="11375910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2D515-FA39-F042-99A5-96552C77A99E}" type="datetime1">
              <a:rPr lang="en-US"/>
              <a:pPr>
                <a:defRPr/>
              </a:pPr>
              <a:t>6/9/09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4A764-2CF7-7A4A-A98D-B7E4C7208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6CA3E-4B2E-0949-8149-0CE75C6E0607}" type="datetime1">
              <a:rPr lang="en-US"/>
              <a:pPr>
                <a:defRPr/>
              </a:pPr>
              <a:t>6/9/09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A4058-1240-0343-9CF0-057FC36DD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8783" y="19431167"/>
            <a:ext cx="18172034" cy="6005742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8783" y="12816454"/>
            <a:ext cx="18172034" cy="6614713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4744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49489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4233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898977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73722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48466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2321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79795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1BA07-051A-3A46-88E5-1AF414F22C00}" type="datetime1">
              <a:rPr lang="en-US"/>
              <a:pPr>
                <a:defRPr/>
              </a:pPr>
              <a:t>6/9/09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AEA04-D344-B04E-A56B-3DB02C659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97914" y="31113667"/>
            <a:ext cx="22314188" cy="87986217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68417" y="31113667"/>
            <a:ext cx="22317899" cy="87986217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3F70A-7BF5-E344-BD2A-F49A9EE589E8}" type="datetime1">
              <a:rPr lang="en-US"/>
              <a:pPr>
                <a:defRPr/>
              </a:pPr>
              <a:t>6/9/09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35E55-F68E-DA4B-B16D-6E807F452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943" y="1210950"/>
            <a:ext cx="19240977" cy="503978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8943" y="6768711"/>
            <a:ext cx="9446044" cy="282087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4744" indent="0">
              <a:buNone/>
              <a:defRPr sz="6500" b="1"/>
            </a:lvl2pPr>
            <a:lvl3pPr marL="2949489" indent="0">
              <a:buNone/>
              <a:defRPr sz="5800" b="1"/>
            </a:lvl3pPr>
            <a:lvl4pPr marL="4424233" indent="0">
              <a:buNone/>
              <a:defRPr sz="5200" b="1"/>
            </a:lvl4pPr>
            <a:lvl5pPr marL="5898977" indent="0">
              <a:buNone/>
              <a:defRPr sz="5200" b="1"/>
            </a:lvl5pPr>
            <a:lvl6pPr marL="7373722" indent="0">
              <a:buNone/>
              <a:defRPr sz="5200" b="1"/>
            </a:lvl6pPr>
            <a:lvl7pPr marL="8848466" indent="0">
              <a:buNone/>
              <a:defRPr sz="5200" b="1"/>
            </a:lvl7pPr>
            <a:lvl8pPr marL="10323210" indent="0">
              <a:buNone/>
              <a:defRPr sz="5200" b="1"/>
            </a:lvl8pPr>
            <a:lvl9pPr marL="11797955" indent="0">
              <a:buNone/>
              <a:defRPr sz="5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8943" y="9589588"/>
            <a:ext cx="9446044" cy="17422253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60167" y="6768711"/>
            <a:ext cx="9449754" cy="282087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4744" indent="0">
              <a:buNone/>
              <a:defRPr sz="6500" b="1"/>
            </a:lvl2pPr>
            <a:lvl3pPr marL="2949489" indent="0">
              <a:buNone/>
              <a:defRPr sz="5800" b="1"/>
            </a:lvl3pPr>
            <a:lvl4pPr marL="4424233" indent="0">
              <a:buNone/>
              <a:defRPr sz="5200" b="1"/>
            </a:lvl4pPr>
            <a:lvl5pPr marL="5898977" indent="0">
              <a:buNone/>
              <a:defRPr sz="5200" b="1"/>
            </a:lvl5pPr>
            <a:lvl6pPr marL="7373722" indent="0">
              <a:buNone/>
              <a:defRPr sz="5200" b="1"/>
            </a:lvl6pPr>
            <a:lvl7pPr marL="8848466" indent="0">
              <a:buNone/>
              <a:defRPr sz="5200" b="1"/>
            </a:lvl7pPr>
            <a:lvl8pPr marL="10323210" indent="0">
              <a:buNone/>
              <a:defRPr sz="5200" b="1"/>
            </a:lvl8pPr>
            <a:lvl9pPr marL="11797955" indent="0">
              <a:buNone/>
              <a:defRPr sz="5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60167" y="9589588"/>
            <a:ext cx="9449754" cy="17422253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565AF-BBA9-DB4C-8C81-0762C0DC46D3}" type="datetime1">
              <a:rPr lang="en-US"/>
              <a:pPr>
                <a:defRPr/>
              </a:pPr>
              <a:t>6/9/09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15BB9-F057-C24A-B6E6-A9FB6BC16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26883-690F-B54B-BF56-E89AD40A07A2}" type="datetime1">
              <a:rPr lang="en-US"/>
              <a:pPr>
                <a:defRPr/>
              </a:pPr>
              <a:t>6/9/09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FB0F8-4EFD-AC4B-8200-AFDA78C61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406CD-1F14-684E-8F87-F2134F542DB9}" type="datetime1">
              <a:rPr lang="en-US"/>
              <a:pPr>
                <a:defRPr/>
              </a:pPr>
              <a:t>6/9/09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8E8B5-C11F-CC4B-A50E-1EA1934F3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944" y="1203948"/>
            <a:ext cx="7033499" cy="5123780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8542" y="1203950"/>
            <a:ext cx="11951378" cy="25807893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8944" y="6327730"/>
            <a:ext cx="7033499" cy="20684113"/>
          </a:xfrm>
        </p:spPr>
        <p:txBody>
          <a:bodyPr/>
          <a:lstStyle>
            <a:lvl1pPr marL="0" indent="0">
              <a:buNone/>
              <a:defRPr sz="4500"/>
            </a:lvl1pPr>
            <a:lvl2pPr marL="1474744" indent="0">
              <a:buNone/>
              <a:defRPr sz="3900"/>
            </a:lvl2pPr>
            <a:lvl3pPr marL="2949489" indent="0">
              <a:buNone/>
              <a:defRPr sz="3200"/>
            </a:lvl3pPr>
            <a:lvl4pPr marL="4424233" indent="0">
              <a:buNone/>
              <a:defRPr sz="2900"/>
            </a:lvl4pPr>
            <a:lvl5pPr marL="5898977" indent="0">
              <a:buNone/>
              <a:defRPr sz="2900"/>
            </a:lvl5pPr>
            <a:lvl6pPr marL="7373722" indent="0">
              <a:buNone/>
              <a:defRPr sz="2900"/>
            </a:lvl6pPr>
            <a:lvl7pPr marL="8848466" indent="0">
              <a:buNone/>
              <a:defRPr sz="2900"/>
            </a:lvl7pPr>
            <a:lvl8pPr marL="10323210" indent="0">
              <a:buNone/>
              <a:defRPr sz="2900"/>
            </a:lvl8pPr>
            <a:lvl9pPr marL="11797955" indent="0">
              <a:buNone/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CB5BD-E100-D742-996E-EFA6D5767566}" type="datetime1">
              <a:rPr lang="en-US"/>
              <a:pPr>
                <a:defRPr/>
              </a:pPr>
              <a:t>6/9/09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3B66C-AEB9-9D41-9D82-E8CC26E65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407" y="21167090"/>
            <a:ext cx="12827318" cy="2498895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0407" y="2701884"/>
            <a:ext cx="12827318" cy="18143220"/>
          </a:xfrm>
        </p:spPr>
        <p:txBody>
          <a:bodyPr rtlCol="0">
            <a:normAutofit/>
          </a:bodyPr>
          <a:lstStyle>
            <a:lvl1pPr marL="0" indent="0">
              <a:buNone/>
              <a:defRPr sz="10300"/>
            </a:lvl1pPr>
            <a:lvl2pPr marL="1474744" indent="0">
              <a:buNone/>
              <a:defRPr sz="9000"/>
            </a:lvl2pPr>
            <a:lvl3pPr marL="2949489" indent="0">
              <a:buNone/>
              <a:defRPr sz="7700"/>
            </a:lvl3pPr>
            <a:lvl4pPr marL="4424233" indent="0">
              <a:buNone/>
              <a:defRPr sz="6500"/>
            </a:lvl4pPr>
            <a:lvl5pPr marL="5898977" indent="0">
              <a:buNone/>
              <a:defRPr sz="6500"/>
            </a:lvl5pPr>
            <a:lvl6pPr marL="7373722" indent="0">
              <a:buNone/>
              <a:defRPr sz="6500"/>
            </a:lvl6pPr>
            <a:lvl7pPr marL="8848466" indent="0">
              <a:buNone/>
              <a:defRPr sz="6500"/>
            </a:lvl7pPr>
            <a:lvl8pPr marL="10323210" indent="0">
              <a:buNone/>
              <a:defRPr sz="6500"/>
            </a:lvl8pPr>
            <a:lvl9pPr marL="11797955" indent="0">
              <a:buNone/>
              <a:defRPr sz="6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407" y="23665985"/>
            <a:ext cx="12827318" cy="3548845"/>
          </a:xfrm>
        </p:spPr>
        <p:txBody>
          <a:bodyPr/>
          <a:lstStyle>
            <a:lvl1pPr marL="0" indent="0">
              <a:buNone/>
              <a:defRPr sz="4500"/>
            </a:lvl1pPr>
            <a:lvl2pPr marL="1474744" indent="0">
              <a:buNone/>
              <a:defRPr sz="3900"/>
            </a:lvl2pPr>
            <a:lvl3pPr marL="2949489" indent="0">
              <a:buNone/>
              <a:defRPr sz="3200"/>
            </a:lvl3pPr>
            <a:lvl4pPr marL="4424233" indent="0">
              <a:buNone/>
              <a:defRPr sz="2900"/>
            </a:lvl4pPr>
            <a:lvl5pPr marL="5898977" indent="0">
              <a:buNone/>
              <a:defRPr sz="2900"/>
            </a:lvl5pPr>
            <a:lvl6pPr marL="7373722" indent="0">
              <a:buNone/>
              <a:defRPr sz="2900"/>
            </a:lvl6pPr>
            <a:lvl7pPr marL="8848466" indent="0">
              <a:buNone/>
              <a:defRPr sz="2900"/>
            </a:lvl7pPr>
            <a:lvl8pPr marL="10323210" indent="0">
              <a:buNone/>
              <a:defRPr sz="2900"/>
            </a:lvl8pPr>
            <a:lvl9pPr marL="11797955" indent="0">
              <a:buNone/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3619A-748C-5940-8E26-4FBFEE49203A}" type="datetime1">
              <a:rPr lang="en-US"/>
              <a:pPr>
                <a:defRPr/>
              </a:pPr>
              <a:t>6/9/09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E86E4-6F29-E949-939B-2E5CE4CDE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68388" y="1211263"/>
            <a:ext cx="19242087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94949" tIns="147474" rIns="294949" bIns="1474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68388" y="7056438"/>
            <a:ext cx="19242087" cy="1995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94949" tIns="147474" rIns="294949" bIns="1474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8388" y="28027313"/>
            <a:ext cx="4989512" cy="1609725"/>
          </a:xfrm>
          <a:prstGeom prst="rect">
            <a:avLst/>
          </a:prstGeom>
        </p:spPr>
        <p:txBody>
          <a:bodyPr vert="horz" lIns="294949" tIns="147474" rIns="294949" bIns="147474" rtlCol="0" anchor="ctr"/>
          <a:lstStyle>
            <a:lvl1pPr algn="l" defTabSz="1474744" fontAlgn="auto">
              <a:spcBef>
                <a:spcPts val="0"/>
              </a:spcBef>
              <a:spcAft>
                <a:spcPts val="0"/>
              </a:spcAft>
              <a:defRPr sz="3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145FD6A-A604-4E42-9ADC-975827E64A6D}" type="datetime1">
              <a:rPr lang="en-US"/>
              <a:pPr>
                <a:defRPr/>
              </a:pPr>
              <a:t>6/9/09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04088" y="28027313"/>
            <a:ext cx="6770687" cy="1609725"/>
          </a:xfrm>
          <a:prstGeom prst="rect">
            <a:avLst/>
          </a:prstGeom>
        </p:spPr>
        <p:txBody>
          <a:bodyPr vert="horz" lIns="294949" tIns="147474" rIns="294949" bIns="147474" rtlCol="0" anchor="ctr"/>
          <a:lstStyle>
            <a:lvl1pPr algn="ctr" defTabSz="1474744" fontAlgn="auto">
              <a:spcBef>
                <a:spcPts val="0"/>
              </a:spcBef>
              <a:spcAft>
                <a:spcPts val="0"/>
              </a:spcAft>
              <a:defRPr sz="3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320963" y="28027313"/>
            <a:ext cx="4989512" cy="1609725"/>
          </a:xfrm>
          <a:prstGeom prst="rect">
            <a:avLst/>
          </a:prstGeom>
        </p:spPr>
        <p:txBody>
          <a:bodyPr vert="horz" lIns="294949" tIns="147474" rIns="294949" bIns="147474" rtlCol="0" anchor="ctr"/>
          <a:lstStyle>
            <a:lvl1pPr algn="r" defTabSz="1474744" fontAlgn="auto">
              <a:spcBef>
                <a:spcPts val="0"/>
              </a:spcBef>
              <a:spcAft>
                <a:spcPts val="0"/>
              </a:spcAft>
              <a:defRPr sz="3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F00DCC3-09D0-4F49-8CC7-C2A6CB958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73200" rtl="0" eaLnBrk="0" fontAlgn="base" hangingPunct="0">
        <a:spcBef>
          <a:spcPct val="0"/>
        </a:spcBef>
        <a:spcAft>
          <a:spcPct val="0"/>
        </a:spcAft>
        <a:defRPr sz="142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1473200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defTabSz="1473200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defTabSz="1473200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defTabSz="1473200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defTabSz="1473200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defTabSz="1473200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defTabSz="1473200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defTabSz="1473200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1104900" indent="-1104900" algn="l" defTabSz="1473200" rtl="0" eaLnBrk="0" fontAlgn="base" hangingPunct="0">
        <a:spcBef>
          <a:spcPct val="20000"/>
        </a:spcBef>
        <a:spcAft>
          <a:spcPct val="0"/>
        </a:spcAft>
        <a:buFont typeface="Arial" pitchFamily="-108" charset="0"/>
        <a:buChar char="•"/>
        <a:defRPr sz="103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2395538" indent="-920750" algn="l" defTabSz="1473200" rtl="0" eaLnBrk="0" fontAlgn="base" hangingPunct="0">
        <a:spcBef>
          <a:spcPct val="20000"/>
        </a:spcBef>
        <a:spcAft>
          <a:spcPct val="0"/>
        </a:spcAft>
        <a:buFont typeface="Arial" pitchFamily="-108" charset="0"/>
        <a:buChar char="–"/>
        <a:defRPr sz="9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2pPr>
      <a:lvl3pPr marL="3686175" indent="-736600" algn="l" defTabSz="1473200" rtl="0" eaLnBrk="0" fontAlgn="base" hangingPunct="0">
        <a:spcBef>
          <a:spcPct val="20000"/>
        </a:spcBef>
        <a:spcAft>
          <a:spcPct val="0"/>
        </a:spcAft>
        <a:buFont typeface="Arial" pitchFamily="-108" charset="0"/>
        <a:buChar char="•"/>
        <a:defRPr sz="77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3pPr>
      <a:lvl4pPr marL="5160963" indent="-736600" algn="l" defTabSz="1473200" rtl="0" eaLnBrk="0" fontAlgn="base" hangingPunct="0">
        <a:spcBef>
          <a:spcPct val="20000"/>
        </a:spcBef>
        <a:spcAft>
          <a:spcPct val="0"/>
        </a:spcAft>
        <a:buFont typeface="Arial" pitchFamily="-108" charset="0"/>
        <a:buChar char="–"/>
        <a:defRPr sz="65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4pPr>
      <a:lvl5pPr marL="6635750" indent="-736600" algn="l" defTabSz="1473200" rtl="0" eaLnBrk="0" fontAlgn="base" hangingPunct="0">
        <a:spcBef>
          <a:spcPct val="20000"/>
        </a:spcBef>
        <a:spcAft>
          <a:spcPct val="0"/>
        </a:spcAft>
        <a:buFont typeface="Arial" pitchFamily="-108" charset="0"/>
        <a:buChar char="»"/>
        <a:defRPr sz="65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5pPr>
      <a:lvl6pPr marL="8111094" indent="-737372" algn="l" defTabSz="1474744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85838" indent="-737372" algn="l" defTabSz="1474744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60582" indent="-737372" algn="l" defTabSz="1474744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35327" indent="-737372" algn="l" defTabSz="1474744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74744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4744" algn="l" defTabSz="1474744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49489" algn="l" defTabSz="1474744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4233" algn="l" defTabSz="1474744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898977" algn="l" defTabSz="1474744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73722" algn="l" defTabSz="1474744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48466" algn="l" defTabSz="1474744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23210" algn="l" defTabSz="1474744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797955" algn="l" defTabSz="1474744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4" Type="http://schemas.openxmlformats.org/officeDocument/2006/relationships/image" Target="../media/image2.png"/><Relationship Id="rId10" Type="http://schemas.openxmlformats.org/officeDocument/2006/relationships/image" Target="../media/image8.png"/><Relationship Id="rId5" Type="http://schemas.openxmlformats.org/officeDocument/2006/relationships/image" Target="../media/image3.png"/><Relationship Id="rId7" Type="http://schemas.openxmlformats.org/officeDocument/2006/relationships/image" Target="../media/image5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9" Type="http://schemas.openxmlformats.org/officeDocument/2006/relationships/image" Target="../media/image7.png"/><Relationship Id="rId3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84EE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584200" y="236538"/>
            <a:ext cx="20254913" cy="2952750"/>
          </a:xfrm>
          <a:prstGeom prst="rect">
            <a:avLst/>
          </a:prstGeom>
          <a:solidFill>
            <a:schemeClr val="bg1"/>
          </a:solidFill>
          <a:ln w="57150">
            <a:solidFill>
              <a:srgbClr val="84EE47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0" b="1" dirty="0">
                <a:latin typeface="Times New Roman" pitchFamily="-108" charset="0"/>
                <a:ea typeface="Cambria" pitchFamily="-108" charset="0"/>
                <a:cs typeface="Cambria" pitchFamily="-108" charset="0"/>
              </a:rPr>
              <a:t>Visualizing Forecast Uncertainty</a:t>
            </a:r>
            <a:r>
              <a:rPr lang="en-US" b="1" dirty="0">
                <a:latin typeface="Times New Roman" pitchFamily="-108" charset="0"/>
                <a:ea typeface="Cambria" pitchFamily="-108" charset="0"/>
                <a:cs typeface="Cambria" pitchFamily="-108" charset="0"/>
              </a:rPr>
              <a:t> </a:t>
            </a:r>
          </a:p>
          <a:p>
            <a:pPr algn="ctr"/>
            <a:r>
              <a:rPr lang="en-US" sz="4400" b="1" dirty="0">
                <a:latin typeface="Times New Roman" pitchFamily="-108" charset="0"/>
                <a:ea typeface="Cambria" pitchFamily="-108" charset="0"/>
                <a:cs typeface="Cambria" pitchFamily="-108" charset="0"/>
              </a:rPr>
              <a:t>For a Non-expert Web Audience</a:t>
            </a:r>
            <a:endParaRPr lang="en-US" b="1" dirty="0" smtClean="0">
              <a:latin typeface="Times New Roman" pitchFamily="-108" charset="0"/>
              <a:ea typeface="Cambria" pitchFamily="-108" charset="0"/>
              <a:cs typeface="Cambria" pitchFamily="-108" charset="0"/>
            </a:endParaRPr>
          </a:p>
          <a:p>
            <a:pPr algn="ctr"/>
            <a:r>
              <a:rPr lang="en-US" sz="2000" b="1" dirty="0" smtClean="0">
                <a:latin typeface="Times New Roman" pitchFamily="-108" charset="0"/>
                <a:ea typeface="Cambria" pitchFamily="-108" charset="0"/>
                <a:cs typeface="Cambria" pitchFamily="-108" charset="0"/>
              </a:rPr>
              <a:t>Sonia Savelli &amp; Susan Joslyn</a:t>
            </a:r>
          </a:p>
          <a:p>
            <a:pPr algn="ctr"/>
            <a:r>
              <a:rPr lang="en-US" sz="2000" b="1" dirty="0">
                <a:latin typeface="Times New Roman" pitchFamily="-108" charset="0"/>
                <a:ea typeface="Cambria" pitchFamily="-108" charset="0"/>
                <a:cs typeface="Cambria" pitchFamily="-108" charset="0"/>
              </a:rPr>
              <a:t>University of Washington</a:t>
            </a:r>
          </a:p>
          <a:p>
            <a:pPr algn="ctr"/>
            <a:r>
              <a:rPr lang="en-US" sz="2000" b="1" dirty="0">
                <a:latin typeface="Times New Roman" pitchFamily="-108" charset="0"/>
                <a:ea typeface="Cambria" pitchFamily="-108" charset="0"/>
                <a:cs typeface="Cambria" pitchFamily="-108" charset="0"/>
              </a:rPr>
              <a:t>Seattle, Washington, USA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479925" y="3886200"/>
            <a:ext cx="18415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762000" y="12298363"/>
            <a:ext cx="98234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/>
              <a:t>                                                                                  </a:t>
            </a:r>
          </a:p>
        </p:txBody>
      </p:sp>
      <p:sp>
        <p:nvSpPr>
          <p:cNvPr id="14341" name="Text Box 9"/>
          <p:cNvSpPr txBox="1">
            <a:spLocks noChangeArrowheads="1"/>
          </p:cNvSpPr>
          <p:nvPr/>
        </p:nvSpPr>
        <p:spPr bwMode="auto">
          <a:xfrm>
            <a:off x="762000" y="12007850"/>
            <a:ext cx="9823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/>
              <a:t>                                                                                  </a:t>
            </a:r>
          </a:p>
        </p:txBody>
      </p:sp>
      <p:sp>
        <p:nvSpPr>
          <p:cNvPr id="14342" name="Text Box 10"/>
          <p:cNvSpPr txBox="1">
            <a:spLocks noChangeArrowheads="1"/>
          </p:cNvSpPr>
          <p:nvPr/>
        </p:nvSpPr>
        <p:spPr bwMode="auto">
          <a:xfrm>
            <a:off x="669925" y="20543838"/>
            <a:ext cx="6823075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343" name="Line 30"/>
          <p:cNvSpPr>
            <a:spLocks noChangeShapeType="1"/>
          </p:cNvSpPr>
          <p:nvPr/>
        </p:nvSpPr>
        <p:spPr bwMode="auto">
          <a:xfrm>
            <a:off x="4838700" y="12484100"/>
            <a:ext cx="1598613" cy="0"/>
          </a:xfrm>
          <a:prstGeom prst="line">
            <a:avLst/>
          </a:prstGeom>
          <a:noFill/>
          <a:ln w="9525">
            <a:solidFill>
              <a:srgbClr val="FAF91C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4" name="Line 31"/>
          <p:cNvSpPr>
            <a:spLocks noChangeShapeType="1"/>
          </p:cNvSpPr>
          <p:nvPr/>
        </p:nvSpPr>
        <p:spPr bwMode="auto">
          <a:xfrm>
            <a:off x="4838700" y="12774613"/>
            <a:ext cx="1598613" cy="852487"/>
          </a:xfrm>
          <a:prstGeom prst="line">
            <a:avLst/>
          </a:prstGeom>
          <a:noFill/>
          <a:ln w="9525">
            <a:solidFill>
              <a:srgbClr val="FAF91C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5" name="Oval 104"/>
          <p:cNvSpPr>
            <a:spLocks noChangeArrowheads="1"/>
          </p:cNvSpPr>
          <p:nvPr/>
        </p:nvSpPr>
        <p:spPr bwMode="auto">
          <a:xfrm>
            <a:off x="1169988" y="8361363"/>
            <a:ext cx="1289050" cy="5857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" name="Rectangle 108"/>
          <p:cNvSpPr>
            <a:spLocks noChangeArrowheads="1"/>
          </p:cNvSpPr>
          <p:nvPr/>
        </p:nvSpPr>
        <p:spPr bwMode="auto">
          <a:xfrm>
            <a:off x="612775" y="3846513"/>
            <a:ext cx="9972675" cy="11958637"/>
          </a:xfrm>
          <a:prstGeom prst="rect">
            <a:avLst/>
          </a:prstGeom>
          <a:solidFill>
            <a:schemeClr val="bg1"/>
          </a:solidFill>
          <a:ln w="57150">
            <a:solidFill>
              <a:srgbClr val="84EE47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7" name="Rectangle 110"/>
          <p:cNvSpPr>
            <a:spLocks noChangeArrowheads="1"/>
          </p:cNvSpPr>
          <p:nvPr/>
        </p:nvSpPr>
        <p:spPr bwMode="auto">
          <a:xfrm>
            <a:off x="584200" y="19153186"/>
            <a:ext cx="10001250" cy="9125712"/>
          </a:xfrm>
          <a:prstGeom prst="rect">
            <a:avLst/>
          </a:prstGeom>
          <a:solidFill>
            <a:schemeClr val="bg1"/>
          </a:solidFill>
          <a:ln w="57150">
            <a:solidFill>
              <a:srgbClr val="84EE47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8" name="Rectangle 112"/>
          <p:cNvSpPr>
            <a:spLocks noChangeArrowheads="1"/>
          </p:cNvSpPr>
          <p:nvPr/>
        </p:nvSpPr>
        <p:spPr bwMode="auto">
          <a:xfrm>
            <a:off x="612775" y="16500475"/>
            <a:ext cx="9936163" cy="1971675"/>
          </a:xfrm>
          <a:prstGeom prst="rect">
            <a:avLst/>
          </a:prstGeom>
          <a:solidFill>
            <a:schemeClr val="bg1"/>
          </a:solidFill>
          <a:ln w="57150">
            <a:solidFill>
              <a:srgbClr val="84EE47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9" name="Rectangle 120"/>
          <p:cNvSpPr>
            <a:spLocks noChangeArrowheads="1"/>
          </p:cNvSpPr>
          <p:nvPr/>
        </p:nvSpPr>
        <p:spPr bwMode="auto">
          <a:xfrm>
            <a:off x="10833893" y="3846514"/>
            <a:ext cx="9921875" cy="21845016"/>
          </a:xfrm>
          <a:prstGeom prst="rect">
            <a:avLst/>
          </a:prstGeom>
          <a:solidFill>
            <a:schemeClr val="bg1"/>
          </a:solidFill>
          <a:ln w="57150">
            <a:solidFill>
              <a:srgbClr val="84EE47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350" name="Rectangle 131"/>
          <p:cNvSpPr>
            <a:spLocks noChangeArrowheads="1"/>
          </p:cNvSpPr>
          <p:nvPr/>
        </p:nvSpPr>
        <p:spPr bwMode="auto">
          <a:xfrm>
            <a:off x="10899648" y="26444448"/>
            <a:ext cx="9936163" cy="3465576"/>
          </a:xfrm>
          <a:prstGeom prst="rect">
            <a:avLst/>
          </a:prstGeom>
          <a:solidFill>
            <a:schemeClr val="bg1"/>
          </a:solidFill>
          <a:ln w="57150">
            <a:solidFill>
              <a:srgbClr val="84EE47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1" name="TextBox 45"/>
          <p:cNvSpPr txBox="1">
            <a:spLocks/>
          </p:cNvSpPr>
          <p:nvPr/>
        </p:nvSpPr>
        <p:spPr bwMode="auto">
          <a:xfrm>
            <a:off x="568325" y="28606748"/>
            <a:ext cx="9976104" cy="1289304"/>
          </a:xfrm>
          <a:prstGeom prst="rect">
            <a:avLst/>
          </a:prstGeom>
          <a:solidFill>
            <a:schemeClr val="bg1"/>
          </a:solidFill>
          <a:ln w="57150">
            <a:solidFill>
              <a:srgbClr val="84EE47"/>
            </a:solidFill>
            <a:miter lim="800000"/>
            <a:headEnd/>
            <a:tailEnd/>
          </a:ln>
        </p:spPr>
        <p:txBody>
          <a:bodyPr wrap="square" tIns="91440" bIns="91440" anchor="ctr" anchorCtr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 dirty="0" smtClean="0">
                <a:ea typeface="Arial" pitchFamily="-108" charset="0"/>
                <a:cs typeface="Arial" pitchFamily="-108" charset="0"/>
              </a:rPr>
              <a:t>This material is based upon work supported by the National Science Foundation under Grant No. ATM 0724721.</a:t>
            </a:r>
          </a:p>
          <a:p>
            <a:pPr algn="ctr"/>
            <a:r>
              <a:rPr lang="en-US" sz="1800" b="1" dirty="0" smtClean="0">
                <a:ea typeface="Arial" pitchFamily="-108" charset="0"/>
                <a:cs typeface="Arial" pitchFamily="-108" charset="0"/>
              </a:rPr>
              <a:t>For further information, please contact Sonia Savelli at ssavelli@u.washington.edu.</a:t>
            </a:r>
          </a:p>
        </p:txBody>
      </p:sp>
      <p:pic>
        <p:nvPicPr>
          <p:cNvPr id="14352" name="Picture 91" descr="high-temp-ub-de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6938" y="6221413"/>
            <a:ext cx="8520112" cy="775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3" name="Rectangle 105"/>
          <p:cNvSpPr>
            <a:spLocks noChangeArrowheads="1"/>
          </p:cNvSpPr>
          <p:nvPr/>
        </p:nvSpPr>
        <p:spPr bwMode="auto">
          <a:xfrm>
            <a:off x="731838" y="13747750"/>
            <a:ext cx="9512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buFont typeface="Arial" pitchFamily="-108" charset="0"/>
              <a:buNone/>
            </a:pPr>
            <a:r>
              <a:rPr lang="en-US" sz="2800" dirty="0"/>
              <a:t>Talk-aloud verbal protocol analysis </a:t>
            </a:r>
            <a:r>
              <a:rPr lang="en-US" sz="2000" dirty="0"/>
              <a:t>(N=17) </a:t>
            </a:r>
            <a:r>
              <a:rPr lang="en-US" sz="2800" dirty="0"/>
              <a:t>revealed </a:t>
            </a:r>
            <a:r>
              <a:rPr lang="en-US" sz="2800" b="1" dirty="0"/>
              <a:t>congruent </a:t>
            </a:r>
            <a:r>
              <a:rPr lang="en-US" sz="2800" b="1" dirty="0" smtClean="0"/>
              <a:t>error: </a:t>
            </a:r>
            <a:r>
              <a:rPr lang="en-US" sz="2800" dirty="0"/>
              <a:t>mistaking the upper bound for daytime high &amp; lower bound for nighttime low temperature despite viewing a pop-up definition an average of 10 times.</a:t>
            </a:r>
          </a:p>
        </p:txBody>
      </p:sp>
      <p:sp>
        <p:nvSpPr>
          <p:cNvPr id="14354" name="Text Box 4"/>
          <p:cNvSpPr txBox="1">
            <a:spLocks noChangeArrowheads="1"/>
          </p:cNvSpPr>
          <p:nvPr/>
        </p:nvSpPr>
        <p:spPr bwMode="auto">
          <a:xfrm>
            <a:off x="731838" y="4375150"/>
            <a:ext cx="95091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b="1" i="1" dirty="0" err="1"/>
              <a:t>Probcast.com</a:t>
            </a:r>
            <a:r>
              <a:rPr lang="en-US" sz="2800" dirty="0"/>
              <a:t>: Weather forecast website for non-expert end-users showing uncertainty: the upper and lower bounds of the 80% predictive interval for temperature </a:t>
            </a:r>
            <a:r>
              <a:rPr lang="en-US" sz="1800" dirty="0"/>
              <a:t>(possible range of temperatures </a:t>
            </a:r>
            <a:r>
              <a:rPr lang="en-US" sz="1800" dirty="0" smtClean="0"/>
              <a:t>between 90% </a:t>
            </a:r>
            <a:r>
              <a:rPr lang="en-US" sz="1800" dirty="0"/>
              <a:t>upper and</a:t>
            </a:r>
            <a:r>
              <a:rPr lang="en-US" sz="1800" dirty="0" smtClean="0"/>
              <a:t> 10% lower </a:t>
            </a:r>
            <a:r>
              <a:rPr lang="en-US" sz="1800" dirty="0"/>
              <a:t>bound of</a:t>
            </a:r>
            <a:r>
              <a:rPr lang="en-US" sz="1800" dirty="0" smtClean="0"/>
              <a:t> a probability </a:t>
            </a:r>
            <a:r>
              <a:rPr lang="en-US" sz="1800" dirty="0"/>
              <a:t>distribution).</a:t>
            </a:r>
          </a:p>
        </p:txBody>
      </p:sp>
      <p:sp>
        <p:nvSpPr>
          <p:cNvPr id="14355" name="AutoShape 109"/>
          <p:cNvSpPr>
            <a:spLocks noChangeArrowheads="1"/>
          </p:cNvSpPr>
          <p:nvPr/>
        </p:nvSpPr>
        <p:spPr bwMode="auto">
          <a:xfrm>
            <a:off x="1184275" y="3540125"/>
            <a:ext cx="5253038" cy="7651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4EE47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600" b="1"/>
              <a:t>Probcast Website</a:t>
            </a:r>
            <a:endParaRPr lang="en-US"/>
          </a:p>
        </p:txBody>
      </p:sp>
      <p:sp>
        <p:nvSpPr>
          <p:cNvPr id="14356" name="AutoShape 113"/>
          <p:cNvSpPr>
            <a:spLocks noChangeArrowheads="1"/>
          </p:cNvSpPr>
          <p:nvPr/>
        </p:nvSpPr>
        <p:spPr bwMode="auto">
          <a:xfrm>
            <a:off x="1184275" y="16117888"/>
            <a:ext cx="4606925" cy="7651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4EE47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600" b="1"/>
              <a:t>Research Question</a:t>
            </a:r>
            <a:endParaRPr lang="en-US"/>
          </a:p>
        </p:txBody>
      </p:sp>
      <p:sp>
        <p:nvSpPr>
          <p:cNvPr id="14357" name="Text Box 111"/>
          <p:cNvSpPr txBox="1">
            <a:spLocks noChangeArrowheads="1"/>
          </p:cNvSpPr>
          <p:nvPr/>
        </p:nvSpPr>
        <p:spPr bwMode="auto">
          <a:xfrm>
            <a:off x="731838" y="17011650"/>
            <a:ext cx="950912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dirty="0"/>
              <a:t>How can we effectively explain</a:t>
            </a:r>
            <a:r>
              <a:rPr lang="en-US" sz="2800" dirty="0" smtClean="0"/>
              <a:t> the predictive </a:t>
            </a:r>
            <a:r>
              <a:rPr lang="en-US" sz="2800" dirty="0"/>
              <a:t>interval to a lay audience</a:t>
            </a:r>
            <a:r>
              <a:rPr lang="en-US" sz="2800" dirty="0" smtClean="0"/>
              <a:t> who will be viewing </a:t>
            </a:r>
            <a:r>
              <a:rPr lang="en-US" sz="2800" dirty="0"/>
              <a:t>it on a website where complex explanations are not feasible?</a:t>
            </a:r>
          </a:p>
        </p:txBody>
      </p:sp>
      <p:sp>
        <p:nvSpPr>
          <p:cNvPr id="14358" name="Rectangle 117"/>
          <p:cNvSpPr>
            <a:spLocks noChangeArrowheads="1"/>
          </p:cNvSpPr>
          <p:nvPr/>
        </p:nvSpPr>
        <p:spPr bwMode="auto">
          <a:xfrm>
            <a:off x="1393031" y="20601285"/>
            <a:ext cx="40094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2 Visualization Conditions</a:t>
            </a:r>
          </a:p>
        </p:txBody>
      </p:sp>
      <p:sp>
        <p:nvSpPr>
          <p:cNvPr id="14359" name="Text Box 29"/>
          <p:cNvSpPr txBox="1">
            <a:spLocks noChangeArrowheads="1"/>
          </p:cNvSpPr>
          <p:nvPr/>
        </p:nvSpPr>
        <p:spPr bwMode="auto">
          <a:xfrm>
            <a:off x="7412038" y="20601432"/>
            <a:ext cx="11771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3 Keys</a:t>
            </a:r>
          </a:p>
        </p:txBody>
      </p:sp>
      <p:sp>
        <p:nvSpPr>
          <p:cNvPr id="14360" name="Text Box 25"/>
          <p:cNvSpPr txBox="1">
            <a:spLocks noChangeArrowheads="1"/>
          </p:cNvSpPr>
          <p:nvPr/>
        </p:nvSpPr>
        <p:spPr bwMode="auto">
          <a:xfrm>
            <a:off x="6246814" y="21143468"/>
            <a:ext cx="36703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 b="1" dirty="0"/>
              <a:t>Verbal</a:t>
            </a:r>
            <a:r>
              <a:rPr lang="en-US" sz="2800" dirty="0"/>
              <a:t>: </a:t>
            </a:r>
            <a:r>
              <a:rPr lang="en-US" sz="2000" dirty="0"/>
              <a:t>It is likely that the</a:t>
            </a:r>
          </a:p>
          <a:p>
            <a:pPr eaLnBrk="0" hangingPunct="0"/>
            <a:r>
              <a:rPr lang="en-US" sz="2000" dirty="0"/>
              <a:t>observed </a:t>
            </a:r>
            <a:r>
              <a:rPr lang="en-US" sz="2000" dirty="0" smtClean="0"/>
              <a:t>temperature will </a:t>
            </a:r>
            <a:r>
              <a:rPr lang="en-US" sz="2000" dirty="0"/>
              <a:t>fall between these 2 values</a:t>
            </a:r>
            <a:endParaRPr lang="en-US" sz="2000" i="1" dirty="0"/>
          </a:p>
        </p:txBody>
      </p:sp>
      <p:sp>
        <p:nvSpPr>
          <p:cNvPr id="14361" name="Text Box 26"/>
          <p:cNvSpPr txBox="1">
            <a:spLocks noChangeArrowheads="1"/>
          </p:cNvSpPr>
          <p:nvPr/>
        </p:nvSpPr>
        <p:spPr bwMode="auto">
          <a:xfrm>
            <a:off x="6246813" y="22977031"/>
            <a:ext cx="3670300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/>
              <a:t>Probability:</a:t>
            </a:r>
            <a:r>
              <a:rPr lang="en-US" sz="2800"/>
              <a:t> </a:t>
            </a:r>
            <a:r>
              <a:rPr lang="en-US" sz="2000"/>
              <a:t>80% chance </a:t>
            </a:r>
          </a:p>
          <a:p>
            <a:r>
              <a:rPr lang="en-US" sz="2000"/>
              <a:t>that the observed temperature </a:t>
            </a:r>
          </a:p>
          <a:p>
            <a:r>
              <a:rPr lang="en-US" sz="2000"/>
              <a:t>will fall between these 2 values</a:t>
            </a:r>
          </a:p>
          <a:p>
            <a:endParaRPr lang="en-US" sz="2000"/>
          </a:p>
        </p:txBody>
      </p:sp>
      <p:sp>
        <p:nvSpPr>
          <p:cNvPr id="14362" name="Text Box 27"/>
          <p:cNvSpPr txBox="1">
            <a:spLocks noChangeArrowheads="1"/>
          </p:cNvSpPr>
          <p:nvPr/>
        </p:nvSpPr>
        <p:spPr bwMode="auto">
          <a:xfrm>
            <a:off x="6246813" y="24815356"/>
            <a:ext cx="4064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Frequency:</a:t>
            </a:r>
            <a:r>
              <a:rPr lang="en-US" sz="2800" dirty="0"/>
              <a:t> </a:t>
            </a:r>
            <a:r>
              <a:rPr lang="en-US" sz="2000" dirty="0"/>
              <a:t>8 times in 10 the</a:t>
            </a:r>
          </a:p>
          <a:p>
            <a:r>
              <a:rPr lang="en-US" sz="2000" dirty="0"/>
              <a:t>observed temperature will fall </a:t>
            </a:r>
          </a:p>
          <a:p>
            <a:r>
              <a:rPr lang="en-US" sz="2000" dirty="0"/>
              <a:t>between these 2 values</a:t>
            </a:r>
          </a:p>
        </p:txBody>
      </p:sp>
      <p:sp>
        <p:nvSpPr>
          <p:cNvPr id="49" name="Left Brace 48"/>
          <p:cNvSpPr/>
          <p:nvPr/>
        </p:nvSpPr>
        <p:spPr>
          <a:xfrm>
            <a:off x="5889625" y="21743543"/>
            <a:ext cx="304800" cy="3657600"/>
          </a:xfrm>
          <a:prstGeom prst="leftBrac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pic>
        <p:nvPicPr>
          <p:cNvPr id="14364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8694" y="21343493"/>
            <a:ext cx="3970337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5" name="TextBox 47"/>
          <p:cNvSpPr txBox="1">
            <a:spLocks noChangeArrowheads="1"/>
          </p:cNvSpPr>
          <p:nvPr/>
        </p:nvSpPr>
        <p:spPr bwMode="auto">
          <a:xfrm>
            <a:off x="980281" y="20905343"/>
            <a:ext cx="35829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/>
              <a:t>Bracket</a:t>
            </a:r>
          </a:p>
        </p:txBody>
      </p:sp>
      <p:sp>
        <p:nvSpPr>
          <p:cNvPr id="14366" name="TextBox 46"/>
          <p:cNvSpPr txBox="1">
            <a:spLocks noChangeArrowheads="1"/>
          </p:cNvSpPr>
          <p:nvPr/>
        </p:nvSpPr>
        <p:spPr bwMode="auto">
          <a:xfrm>
            <a:off x="1016794" y="23438993"/>
            <a:ext cx="35829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Plus/Minus</a:t>
            </a:r>
          </a:p>
        </p:txBody>
      </p:sp>
      <p:pic>
        <p:nvPicPr>
          <p:cNvPr id="14367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80281" y="23883493"/>
            <a:ext cx="452755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8" name="Text Box 28"/>
          <p:cNvSpPr txBox="1">
            <a:spLocks noChangeArrowheads="1"/>
          </p:cNvSpPr>
          <p:nvPr/>
        </p:nvSpPr>
        <p:spPr bwMode="auto">
          <a:xfrm>
            <a:off x="3042215" y="26015950"/>
            <a:ext cx="46754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173038" indent="-173038">
              <a:buFont typeface="Times" pitchFamily="-108" charset="0"/>
              <a:buNone/>
            </a:pPr>
            <a:r>
              <a:rPr lang="en-US" sz="1800" dirty="0"/>
              <a:t>Each visualization was paired with each </a:t>
            </a:r>
            <a:r>
              <a:rPr lang="en-US" sz="1800" dirty="0" smtClean="0"/>
              <a:t>key</a:t>
            </a:r>
            <a:endParaRPr lang="en-US" sz="1800" dirty="0"/>
          </a:p>
        </p:txBody>
      </p:sp>
      <p:sp>
        <p:nvSpPr>
          <p:cNvPr id="14369" name="Text Box 22"/>
          <p:cNvSpPr txBox="1">
            <a:spLocks noChangeArrowheads="1"/>
          </p:cNvSpPr>
          <p:nvPr/>
        </p:nvSpPr>
        <p:spPr bwMode="auto">
          <a:xfrm>
            <a:off x="858002" y="26716037"/>
            <a:ext cx="6402429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u="sng" dirty="0"/>
              <a:t>2 Control Conditions</a:t>
            </a:r>
          </a:p>
          <a:p>
            <a:r>
              <a:rPr lang="en-US" sz="2800" dirty="0"/>
              <a:t>  • </a:t>
            </a:r>
            <a:r>
              <a:rPr lang="en-US" sz="2800" b="1" dirty="0" err="1"/>
              <a:t>Probcast</a:t>
            </a:r>
            <a:r>
              <a:rPr lang="en-US" sz="2800" b="1" dirty="0"/>
              <a:t> </a:t>
            </a:r>
            <a:r>
              <a:rPr lang="en-US" sz="2000" dirty="0"/>
              <a:t>(as high as, as low as)</a:t>
            </a:r>
            <a:endParaRPr lang="en-US" sz="2800" dirty="0"/>
          </a:p>
          <a:p>
            <a:r>
              <a:rPr lang="en-US" sz="2800" dirty="0"/>
              <a:t>  • </a:t>
            </a:r>
            <a:r>
              <a:rPr lang="en-US" sz="2800" b="1" dirty="0"/>
              <a:t>Deterministic</a:t>
            </a:r>
            <a:r>
              <a:rPr lang="en-US" sz="2800" dirty="0"/>
              <a:t> </a:t>
            </a:r>
            <a:r>
              <a:rPr lang="en-US" sz="2000" dirty="0"/>
              <a:t>(single value forecast  only) </a:t>
            </a:r>
          </a:p>
        </p:txBody>
      </p:sp>
      <p:sp>
        <p:nvSpPr>
          <p:cNvPr id="14370" name="AutoShape 116"/>
          <p:cNvSpPr>
            <a:spLocks noChangeArrowheads="1"/>
          </p:cNvSpPr>
          <p:nvPr/>
        </p:nvSpPr>
        <p:spPr bwMode="auto">
          <a:xfrm>
            <a:off x="1103313" y="18769012"/>
            <a:ext cx="6308725" cy="7651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4EE47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600" b="1" dirty="0"/>
              <a:t>Tested New Visualizations</a:t>
            </a:r>
            <a:endParaRPr lang="en-US" dirty="0"/>
          </a:p>
        </p:txBody>
      </p:sp>
      <p:sp>
        <p:nvSpPr>
          <p:cNvPr id="14371" name="AutoShape 132"/>
          <p:cNvSpPr>
            <a:spLocks noChangeArrowheads="1"/>
          </p:cNvSpPr>
          <p:nvPr/>
        </p:nvSpPr>
        <p:spPr bwMode="auto">
          <a:xfrm>
            <a:off x="11453813" y="26015950"/>
            <a:ext cx="4606925" cy="7651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4EE47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600" b="1"/>
              <a:t>Conclusions</a:t>
            </a:r>
            <a:endParaRPr lang="en-US"/>
          </a:p>
        </p:txBody>
      </p:sp>
      <p:sp>
        <p:nvSpPr>
          <p:cNvPr id="14372" name="Text Box 81"/>
          <p:cNvSpPr txBox="1">
            <a:spLocks noChangeArrowheads="1"/>
          </p:cNvSpPr>
          <p:nvPr/>
        </p:nvSpPr>
        <p:spPr bwMode="auto">
          <a:xfrm>
            <a:off x="11064875" y="4411662"/>
            <a:ext cx="93900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 eaLnBrk="0" hangingPunct="0"/>
            <a:r>
              <a:rPr lang="en-US" sz="2800" dirty="0">
                <a:ea typeface="Osaka" pitchFamily="-108" charset="-128"/>
                <a:cs typeface="Osaka" pitchFamily="-108" charset="-128"/>
              </a:rPr>
              <a:t>People made</a:t>
            </a:r>
            <a:r>
              <a:rPr lang="en-US" sz="2800" b="1" dirty="0">
                <a:ea typeface="Osaka" pitchFamily="-108" charset="-128"/>
                <a:cs typeface="Osaka" pitchFamily="-108" charset="-128"/>
              </a:rPr>
              <a:t> better decisions with uncertainty</a:t>
            </a:r>
            <a:r>
              <a:rPr lang="en-US" sz="2800" dirty="0">
                <a:ea typeface="Osaka" pitchFamily="-108" charset="-128"/>
                <a:cs typeface="Osaka" pitchFamily="-108" charset="-128"/>
              </a:rPr>
              <a:t> information than without it.</a:t>
            </a:r>
          </a:p>
        </p:txBody>
      </p:sp>
      <p:sp>
        <p:nvSpPr>
          <p:cNvPr id="14373" name="Rectangle 121"/>
          <p:cNvSpPr>
            <a:spLocks noChangeArrowheads="1"/>
          </p:cNvSpPr>
          <p:nvPr/>
        </p:nvSpPr>
        <p:spPr bwMode="auto">
          <a:xfrm>
            <a:off x="11064875" y="8718550"/>
            <a:ext cx="95091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 eaLnBrk="0" hangingPunct="0"/>
            <a:r>
              <a:rPr lang="en-US" sz="2800" dirty="0">
                <a:ea typeface="Osaka" pitchFamily="-108" charset="-128"/>
                <a:cs typeface="Osaka" pitchFamily="-108" charset="-128"/>
              </a:rPr>
              <a:t>However: </a:t>
            </a:r>
            <a:r>
              <a:rPr lang="en-US" sz="2800" b="1" dirty="0">
                <a:ea typeface="Osaka" pitchFamily="-108" charset="-128"/>
                <a:cs typeface="Osaka" pitchFamily="-108" charset="-128"/>
              </a:rPr>
              <a:t>36%</a:t>
            </a:r>
            <a:r>
              <a:rPr lang="en-US" sz="2800" dirty="0">
                <a:ea typeface="Osaka" pitchFamily="-108" charset="-128"/>
                <a:cs typeface="Osaka" pitchFamily="-108" charset="-128"/>
              </a:rPr>
              <a:t> of people with uncertainty forecast made at least 1 </a:t>
            </a:r>
            <a:r>
              <a:rPr lang="en-US" sz="2800" b="1" dirty="0">
                <a:ea typeface="Osaka" pitchFamily="-108" charset="-128"/>
                <a:cs typeface="Osaka" pitchFamily="-108" charset="-128"/>
              </a:rPr>
              <a:t>congruent error </a:t>
            </a:r>
            <a:r>
              <a:rPr lang="en-US" sz="2000" dirty="0">
                <a:ea typeface="Osaka" pitchFamily="-108" charset="-128"/>
                <a:cs typeface="Osaka" pitchFamily="-108" charset="-128"/>
              </a:rPr>
              <a:t>(mistake UB for high &amp; LB for low temperature).</a:t>
            </a:r>
          </a:p>
          <a:p>
            <a:pPr marL="912813" lvl="1" indent="-269875" algn="just" eaLnBrk="0" hangingPunct="0">
              <a:buFont typeface="Wingdings" pitchFamily="-108" charset="2"/>
              <a:buChar char="§"/>
            </a:pPr>
            <a:r>
              <a:rPr lang="en-US" sz="2400" dirty="0">
                <a:ea typeface="Osaka" pitchFamily="-108" charset="-128"/>
                <a:cs typeface="Osaka" pitchFamily="-108" charset="-128"/>
              </a:rPr>
              <a:t>No errors mistaking upper bound for low temperature or lower bound for high temperature.</a:t>
            </a:r>
          </a:p>
          <a:p>
            <a:pPr marL="912813" lvl="1" indent="-269875" algn="just" eaLnBrk="0" hangingPunct="0">
              <a:buFont typeface="Wingdings" pitchFamily="-108" charset="2"/>
              <a:buChar char="§"/>
            </a:pPr>
            <a:r>
              <a:rPr lang="en-US" sz="2400" dirty="0">
                <a:ea typeface="Osaka" pitchFamily="-108" charset="-128"/>
                <a:cs typeface="Osaka" pitchFamily="-108" charset="-128"/>
              </a:rPr>
              <a:t>Fewest errors in Bracket Frequency format.</a:t>
            </a:r>
          </a:p>
        </p:txBody>
      </p:sp>
      <p:sp>
        <p:nvSpPr>
          <p:cNvPr id="14374" name="Rectangle 125"/>
          <p:cNvSpPr>
            <a:spLocks noChangeArrowheads="1"/>
          </p:cNvSpPr>
          <p:nvPr/>
        </p:nvSpPr>
        <p:spPr bwMode="auto">
          <a:xfrm>
            <a:off x="10972799" y="15043150"/>
            <a:ext cx="9603389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dirty="0" smtClean="0">
                <a:ea typeface="Osaka" pitchFamily="-108" charset="-128"/>
                <a:cs typeface="Osaka" pitchFamily="-108" charset="-128"/>
              </a:rPr>
              <a:t>Uncertainty information </a:t>
            </a:r>
            <a:r>
              <a:rPr lang="en-US" sz="2800" dirty="0">
                <a:ea typeface="Osaka" pitchFamily="-108" charset="-128"/>
                <a:cs typeface="Osaka" pitchFamily="-108" charset="-128"/>
              </a:rPr>
              <a:t>provides</a:t>
            </a:r>
            <a:r>
              <a:rPr lang="en-US" sz="2800" dirty="0" smtClean="0">
                <a:ea typeface="Osaka" pitchFamily="-108" charset="-128"/>
                <a:cs typeface="Osaka" pitchFamily="-108" charset="-128"/>
              </a:rPr>
              <a:t> people with a </a:t>
            </a:r>
            <a:r>
              <a:rPr lang="en-US" sz="2800" dirty="0">
                <a:ea typeface="Osaka" pitchFamily="-108" charset="-128"/>
                <a:cs typeface="Osaka" pitchFamily="-108" charset="-128"/>
              </a:rPr>
              <a:t>more</a:t>
            </a:r>
            <a:r>
              <a:rPr lang="en-US" sz="2800" dirty="0" smtClean="0">
                <a:ea typeface="Osaka" pitchFamily="-108" charset="-128"/>
                <a:cs typeface="Osaka" pitchFamily="-108" charset="-128"/>
              </a:rPr>
              <a:t> </a:t>
            </a:r>
            <a:r>
              <a:rPr lang="en-US" sz="2700" b="1" dirty="0" smtClean="0">
                <a:ea typeface="Osaka" pitchFamily="-108" charset="-128"/>
                <a:cs typeface="Osaka" pitchFamily="-108" charset="-128"/>
              </a:rPr>
              <a:t>precise understanding of possible range of temperatures</a:t>
            </a:r>
            <a:r>
              <a:rPr lang="en-US" sz="2700" dirty="0" smtClean="0">
                <a:ea typeface="Osaka" pitchFamily="-108" charset="-128"/>
                <a:cs typeface="Osaka" pitchFamily="-108" charset="-128"/>
              </a:rPr>
              <a:t>.</a:t>
            </a:r>
            <a:endParaRPr lang="en-US" sz="2700" dirty="0">
              <a:ea typeface="Osaka" pitchFamily="-108" charset="-128"/>
              <a:cs typeface="Osaka" pitchFamily="-108" charset="-128"/>
            </a:endParaRPr>
          </a:p>
          <a:p>
            <a:pPr marL="800100" lvl="1" indent="-269875" algn="just">
              <a:buFont typeface="Wingdings" pitchFamily="-108" charset="2"/>
              <a:buChar char="§"/>
            </a:pPr>
            <a:r>
              <a:rPr lang="en-US" sz="2400" dirty="0"/>
              <a:t>People thought the chance of temperatures beyond the upper and lower bound was greater than 10%, suggesting that they expected a wider range of </a:t>
            </a:r>
            <a:r>
              <a:rPr lang="en-US" sz="2400" dirty="0" smtClean="0"/>
              <a:t>temperature </a:t>
            </a:r>
            <a:r>
              <a:rPr lang="en-US" sz="1400" dirty="0" smtClean="0"/>
              <a:t>(</a:t>
            </a:r>
            <a:r>
              <a:rPr lang="en-US" sz="1400" i="1" dirty="0" smtClean="0"/>
              <a:t>F</a:t>
            </a:r>
            <a:r>
              <a:rPr lang="en-US" sz="1400" dirty="0"/>
              <a:t>(3,435) = 6.566, </a:t>
            </a:r>
            <a:r>
              <a:rPr lang="en-US" sz="1400" i="1" dirty="0" err="1" smtClean="0"/>
              <a:t>p</a:t>
            </a:r>
            <a:r>
              <a:rPr lang="en-US" sz="1400" i="1" dirty="0" smtClean="0"/>
              <a:t> </a:t>
            </a:r>
            <a:r>
              <a:rPr lang="en-US" sz="1400" dirty="0" smtClean="0"/>
              <a:t>= .000).</a:t>
            </a:r>
            <a:endParaRPr lang="en-US" sz="2000" dirty="0" smtClean="0"/>
          </a:p>
          <a:p>
            <a:pPr marL="800100" lvl="1" indent="-269875" algn="just">
              <a:buFont typeface="Wingdings" pitchFamily="-108" charset="2"/>
              <a:buChar char="§"/>
            </a:pPr>
            <a:r>
              <a:rPr lang="en-US" sz="2400" dirty="0"/>
              <a:t>Effect attenuated in the </a:t>
            </a:r>
            <a:r>
              <a:rPr lang="en-US" sz="2400" dirty="0" err="1"/>
              <a:t>Probcast</a:t>
            </a:r>
            <a:r>
              <a:rPr lang="en-US" sz="2400" dirty="0"/>
              <a:t> and Bracket,</a:t>
            </a:r>
            <a:r>
              <a:rPr lang="en-US" sz="2400" dirty="0" smtClean="0"/>
              <a:t> uncertainty information narrows the range of expected temperatures.</a:t>
            </a:r>
            <a:endParaRPr lang="en-US" sz="2400" dirty="0"/>
          </a:p>
        </p:txBody>
      </p:sp>
      <p:sp>
        <p:nvSpPr>
          <p:cNvPr id="14375" name="Rectangle 127"/>
          <p:cNvSpPr>
            <a:spLocks noChangeArrowheads="1"/>
          </p:cNvSpPr>
          <p:nvPr/>
        </p:nvSpPr>
        <p:spPr bwMode="auto">
          <a:xfrm>
            <a:off x="11064875" y="21062950"/>
            <a:ext cx="922575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 eaLnBrk="0" hangingPunct="0"/>
            <a:r>
              <a:rPr lang="en-US" sz="2800" dirty="0" smtClean="0">
                <a:ea typeface="Osaka" pitchFamily="-108" charset="-128"/>
                <a:cs typeface="Osaka" pitchFamily="-108" charset="-128"/>
              </a:rPr>
              <a:t>Uncertainty</a:t>
            </a:r>
            <a:r>
              <a:rPr lang="en-US" sz="2800" dirty="0" smtClean="0">
                <a:ea typeface="Osaka" pitchFamily="-108" charset="-128"/>
                <a:cs typeface="Osaka" pitchFamily="-108" charset="-128"/>
              </a:rPr>
              <a:t> </a:t>
            </a:r>
            <a:r>
              <a:rPr lang="en-US" sz="2800" dirty="0" smtClean="0">
                <a:ea typeface="Osaka" pitchFamily="-108" charset="-128"/>
                <a:cs typeface="Osaka" pitchFamily="-108" charset="-128"/>
              </a:rPr>
              <a:t>information allowed most people to</a:t>
            </a:r>
            <a:r>
              <a:rPr lang="en-US" sz="2800" b="1" dirty="0" smtClean="0">
                <a:ea typeface="Osaka" pitchFamily="-108" charset="-128"/>
                <a:cs typeface="Osaka" pitchFamily="-108" charset="-128"/>
              </a:rPr>
              <a:t>     </a:t>
            </a:r>
            <a:r>
              <a:rPr lang="en-US" sz="2800" b="1" dirty="0" smtClean="0">
                <a:ea typeface="Osaka" pitchFamily="-108" charset="-128"/>
                <a:cs typeface="Osaka" pitchFamily="-108" charset="-128"/>
              </a:rPr>
              <a:t>i</a:t>
            </a:r>
            <a:r>
              <a:rPr lang="en-US" sz="2800" b="1" dirty="0" smtClean="0">
                <a:ea typeface="Osaka" pitchFamily="-108" charset="-128"/>
                <a:cs typeface="Osaka" pitchFamily="-108" charset="-128"/>
              </a:rPr>
              <a:t>dentify </a:t>
            </a:r>
            <a:r>
              <a:rPr lang="en-US" sz="2800" b="1" dirty="0" smtClean="0">
                <a:ea typeface="Osaka" pitchFamily="-108" charset="-128"/>
                <a:cs typeface="Osaka" pitchFamily="-108" charset="-128"/>
              </a:rPr>
              <a:t>forecast with most uncertainty in it </a:t>
            </a:r>
            <a:r>
              <a:rPr lang="en-US" sz="2000" dirty="0" smtClean="0">
                <a:ea typeface="Osaka" pitchFamily="-108" charset="-128"/>
                <a:cs typeface="Osaka" pitchFamily="-108" charset="-128"/>
              </a:rPr>
              <a:t>(widest range</a:t>
            </a:r>
            <a:r>
              <a:rPr lang="en-US" sz="2000" dirty="0" smtClean="0">
                <a:ea typeface="Osaka" pitchFamily="-108" charset="-128"/>
                <a:cs typeface="Osaka" pitchFamily="-108" charset="-128"/>
              </a:rPr>
              <a:t>).</a:t>
            </a:r>
            <a:r>
              <a:rPr lang="en-US" sz="2800" b="1" dirty="0" smtClean="0">
                <a:ea typeface="Osaka" pitchFamily="-108" charset="-128"/>
                <a:cs typeface="Osaka" pitchFamily="-108" charset="-128"/>
              </a:rPr>
              <a:t> </a:t>
            </a:r>
            <a:endParaRPr lang="en-US" sz="2800" dirty="0"/>
          </a:p>
        </p:txBody>
      </p:sp>
      <p:sp>
        <p:nvSpPr>
          <p:cNvPr id="14376" name="Text Box 130"/>
          <p:cNvSpPr txBox="1">
            <a:spLocks noChangeArrowheads="1"/>
          </p:cNvSpPr>
          <p:nvPr/>
        </p:nvSpPr>
        <p:spPr bwMode="auto">
          <a:xfrm>
            <a:off x="16544924" y="21920392"/>
            <a:ext cx="382190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anchor="t" anchorCtr="0">
            <a:prstTxWarp prst="textNoShape">
              <a:avLst/>
            </a:prstTxWarp>
            <a:spAutoFit/>
          </a:bodyPr>
          <a:lstStyle/>
          <a:p>
            <a:pPr algn="dist"/>
            <a:r>
              <a:rPr lang="en-US" sz="2800" dirty="0" smtClean="0"/>
              <a:t>despite </a:t>
            </a:r>
            <a:r>
              <a:rPr lang="en-US" sz="2800" dirty="0"/>
              <a:t>never having this principle explained to </a:t>
            </a:r>
            <a:r>
              <a:rPr lang="en-US" sz="2800" dirty="0" smtClean="0"/>
              <a:t>them </a:t>
            </a:r>
            <a:r>
              <a:rPr lang="en-US" sz="1400" dirty="0" smtClean="0"/>
              <a:t>(</a:t>
            </a:r>
            <a:r>
              <a:rPr lang="en-US" sz="1400" dirty="0" err="1" smtClean="0"/>
              <a:t>Exp</a:t>
            </a:r>
            <a:r>
              <a:rPr lang="en-US" sz="1400" dirty="0" err="1"/>
              <a:t>(</a:t>
            </a:r>
            <a:r>
              <a:rPr lang="en-US" sz="1400" i="1" dirty="0" err="1"/>
              <a:t>B</a:t>
            </a:r>
            <a:r>
              <a:rPr lang="en-US" sz="1400" dirty="0" smtClean="0"/>
              <a:t>) = 18.104</a:t>
            </a:r>
            <a:r>
              <a:rPr lang="en-US" sz="1400" dirty="0"/>
              <a:t>, </a:t>
            </a:r>
            <a:r>
              <a:rPr lang="en-US" sz="1400" i="1" dirty="0" err="1" smtClean="0"/>
              <a:t>p</a:t>
            </a:r>
            <a:r>
              <a:rPr lang="en-US" sz="1400" i="1" dirty="0" smtClean="0"/>
              <a:t> </a:t>
            </a:r>
            <a:r>
              <a:rPr lang="en-US" sz="1400" dirty="0" smtClean="0"/>
              <a:t>= .000).</a:t>
            </a:r>
            <a:endParaRPr lang="en-US" sz="1600" dirty="0"/>
          </a:p>
        </p:txBody>
      </p:sp>
      <p:sp>
        <p:nvSpPr>
          <p:cNvPr id="14378" name="AutoShape 119"/>
          <p:cNvSpPr>
            <a:spLocks noChangeArrowheads="1"/>
          </p:cNvSpPr>
          <p:nvPr/>
        </p:nvSpPr>
        <p:spPr bwMode="auto">
          <a:xfrm>
            <a:off x="11537950" y="3540125"/>
            <a:ext cx="3930650" cy="7651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4EE47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600" b="1"/>
              <a:t>Results</a:t>
            </a:r>
            <a:endParaRPr lang="en-US"/>
          </a:p>
        </p:txBody>
      </p:sp>
      <p:sp>
        <p:nvSpPr>
          <p:cNvPr id="14379" name="Text Box 101"/>
          <p:cNvSpPr txBox="1">
            <a:spLocks noChangeArrowheads="1"/>
          </p:cNvSpPr>
          <p:nvPr/>
        </p:nvSpPr>
        <p:spPr bwMode="auto">
          <a:xfrm>
            <a:off x="10994231" y="26854150"/>
            <a:ext cx="9579770" cy="2923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dirty="0" smtClean="0"/>
              <a:t>Forecast </a:t>
            </a:r>
            <a:r>
              <a:rPr lang="en-US" sz="2800" dirty="0"/>
              <a:t>uncertainty information is </a:t>
            </a:r>
            <a:r>
              <a:rPr lang="en-US" sz="2800" dirty="0" smtClean="0"/>
              <a:t>challenging.</a:t>
            </a:r>
          </a:p>
          <a:p>
            <a:pPr marL="808038" indent="-288925" algn="just">
              <a:buFont typeface="Wingdings" charset="2"/>
              <a:buChar char="§"/>
            </a:pPr>
            <a:r>
              <a:rPr lang="en-US" sz="2400" dirty="0" smtClean="0"/>
              <a:t>Additional information to process.</a:t>
            </a:r>
          </a:p>
          <a:p>
            <a:pPr marL="808038" indent="-288925" algn="just">
              <a:buFont typeface="Wingdings" charset="2"/>
              <a:buChar char="§"/>
            </a:pPr>
            <a:r>
              <a:rPr lang="en-US" sz="2400" dirty="0" smtClean="0"/>
              <a:t>People misinterpret uncertainty information for a deterministic quantity.</a:t>
            </a:r>
          </a:p>
          <a:p>
            <a:pPr algn="just"/>
            <a:r>
              <a:rPr lang="en-US" sz="2800" dirty="0" smtClean="0"/>
              <a:t>However, uncertainty information in the appropriate presentation format can </a:t>
            </a:r>
            <a:r>
              <a:rPr lang="en-US" sz="2800" dirty="0"/>
              <a:t>improve understanding and decision-</a:t>
            </a:r>
            <a:r>
              <a:rPr lang="en-US" sz="2800" dirty="0" smtClean="0"/>
              <a:t>making.</a:t>
            </a:r>
            <a:endParaRPr lang="en-US" sz="2800" dirty="0"/>
          </a:p>
        </p:txBody>
      </p:sp>
      <p:cxnSp>
        <p:nvCxnSpPr>
          <p:cNvPr id="56" name="Straight Arrow Connector 55"/>
          <p:cNvCxnSpPr>
            <a:endCxn id="49" idx="1"/>
          </p:cNvCxnSpPr>
          <p:nvPr/>
        </p:nvCxnSpPr>
        <p:spPr>
          <a:xfrm rot="16200000" flipH="1">
            <a:off x="4735632" y="22418349"/>
            <a:ext cx="1367393" cy="940594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non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4367" idx="3"/>
            <a:endCxn id="49" idx="1"/>
          </p:cNvCxnSpPr>
          <p:nvPr/>
        </p:nvCxnSpPr>
        <p:spPr>
          <a:xfrm flipV="1">
            <a:off x="5507831" y="23572343"/>
            <a:ext cx="381794" cy="1341438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non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2509838" y="8147050"/>
            <a:ext cx="869950" cy="176213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3" name="Oval 62"/>
          <p:cNvSpPr/>
          <p:nvPr/>
        </p:nvSpPr>
        <p:spPr>
          <a:xfrm>
            <a:off x="2505075" y="8331200"/>
            <a:ext cx="868363" cy="176213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87" name="TextBox 63"/>
          <p:cNvSpPr txBox="1">
            <a:spLocks noChangeArrowheads="1"/>
          </p:cNvSpPr>
          <p:nvPr/>
        </p:nvSpPr>
        <p:spPr bwMode="auto">
          <a:xfrm>
            <a:off x="1773238" y="7880350"/>
            <a:ext cx="817562" cy="2238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800">
                <a:solidFill>
                  <a:srgbClr val="FF0000"/>
                </a:solidFill>
              </a:rPr>
              <a:t>Upper Bound</a:t>
            </a:r>
          </a:p>
        </p:txBody>
      </p:sp>
      <p:sp>
        <p:nvSpPr>
          <p:cNvPr id="14388" name="TextBox 64"/>
          <p:cNvSpPr txBox="1">
            <a:spLocks noChangeArrowheads="1"/>
          </p:cNvSpPr>
          <p:nvPr/>
        </p:nvSpPr>
        <p:spPr bwMode="auto">
          <a:xfrm>
            <a:off x="1925638" y="8731250"/>
            <a:ext cx="817562" cy="2238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800">
                <a:solidFill>
                  <a:srgbClr val="FF0000"/>
                </a:solidFill>
              </a:rPr>
              <a:t>Lower Bound</a:t>
            </a:r>
          </a:p>
        </p:txBody>
      </p:sp>
      <p:cxnSp>
        <p:nvCxnSpPr>
          <p:cNvPr id="67" name="Straight Arrow Connector 66"/>
          <p:cNvCxnSpPr>
            <a:cxnSpLocks noChangeShapeType="1"/>
            <a:stCxn id="14387" idx="2"/>
            <a:endCxn id="62" idx="2"/>
          </p:cNvCxnSpPr>
          <p:nvPr/>
        </p:nvCxnSpPr>
        <p:spPr bwMode="auto">
          <a:xfrm rot="16200000" flipH="1">
            <a:off x="2280444" y="8005762"/>
            <a:ext cx="130969" cy="327819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sm" len="med"/>
          </a:ln>
          <a:effectLst/>
        </p:spPr>
      </p:cxnSp>
      <p:cxnSp>
        <p:nvCxnSpPr>
          <p:cNvPr id="69" name="Straight Arrow Connector 68"/>
          <p:cNvCxnSpPr>
            <a:cxnSpLocks noChangeShapeType="1"/>
            <a:stCxn id="14388" idx="0"/>
            <a:endCxn id="63" idx="3"/>
          </p:cNvCxnSpPr>
          <p:nvPr/>
        </p:nvCxnSpPr>
        <p:spPr bwMode="auto">
          <a:xfrm flipV="1">
            <a:off x="2335213" y="8482013"/>
            <a:ext cx="296862" cy="249237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sm" len="med"/>
          </a:ln>
          <a:effectLst/>
        </p:spPr>
      </p:cxnSp>
      <p:pic>
        <p:nvPicPr>
          <p:cNvPr id="14394" name="Picture 59" descr="key-range-freq-beyond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998566" y="12944475"/>
            <a:ext cx="1368265" cy="13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5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60703" y="11561763"/>
            <a:ext cx="2406128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11070431" y="17900875"/>
          <a:ext cx="9471026" cy="2519871"/>
        </p:xfrm>
        <a:graphic>
          <a:graphicData uri="http://schemas.openxmlformats.org/drawingml/2006/table">
            <a:tbl>
              <a:tblPr/>
              <a:tblGrid>
                <a:gridCol w="1244464"/>
                <a:gridCol w="2043541"/>
                <a:gridCol w="2045995"/>
                <a:gridCol w="2057400"/>
                <a:gridCol w="2079626"/>
              </a:tblGrid>
              <a:tr h="309658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latin typeface="Arial"/>
                        </a:rPr>
                        <a:t>Mean estimate of percent chance that temperature will…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12700" marR="12700" marT="127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10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T="12700" marB="9144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latin typeface="Arial"/>
                        </a:rPr>
                        <a:t>exceed </a:t>
                      </a:r>
                      <a:r>
                        <a:rPr lang="en-US" sz="1400" b="1" i="0" u="none" strike="noStrike" dirty="0">
                          <a:latin typeface="Arial"/>
                        </a:rPr>
                        <a:t>the</a:t>
                      </a:r>
                      <a:r>
                        <a:rPr lang="en-US" sz="1400" b="1" i="0" u="none" strike="noStrike" dirty="0" smtClean="0">
                          <a:latin typeface="Arial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sz="1400" b="1" i="0" u="none" strike="noStrike" dirty="0" smtClean="0">
                          <a:latin typeface="Arial"/>
                        </a:rPr>
                        <a:t>Upper </a:t>
                      </a:r>
                      <a:r>
                        <a:rPr lang="en-US" sz="1400" b="1" i="0" u="none" strike="noStrike" dirty="0">
                          <a:latin typeface="Arial"/>
                        </a:rPr>
                        <a:t>Bound</a:t>
                      </a:r>
                    </a:p>
                  </a:txBody>
                  <a:tcPr marT="12700" marB="9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latin typeface="Arial"/>
                        </a:rPr>
                        <a:t>be </a:t>
                      </a:r>
                      <a:r>
                        <a:rPr lang="en-US" sz="1400" b="1" i="0" u="none" strike="noStrike" dirty="0">
                          <a:latin typeface="Arial"/>
                        </a:rPr>
                        <a:t>between </a:t>
                      </a:r>
                      <a:r>
                        <a:rPr lang="en-US" sz="1400" b="1" i="0" u="none" strike="noStrike" dirty="0" smtClean="0">
                          <a:latin typeface="Arial"/>
                        </a:rPr>
                        <a:t>the</a:t>
                      </a:r>
                    </a:p>
                    <a:p>
                      <a:pPr algn="ctr" fontAlgn="ctr"/>
                      <a:r>
                        <a:rPr lang="en-US" sz="1400" b="1" i="0" u="none" strike="noStrike" dirty="0" smtClean="0">
                          <a:latin typeface="Arial"/>
                        </a:rPr>
                        <a:t> </a:t>
                      </a:r>
                      <a:r>
                        <a:rPr lang="en-US" sz="1400" b="1" i="0" u="none" strike="noStrike" dirty="0">
                          <a:latin typeface="Arial"/>
                        </a:rPr>
                        <a:t>Lower</a:t>
                      </a:r>
                      <a:r>
                        <a:rPr lang="en-US" sz="1400" b="1" i="0" u="none" strike="noStrike" dirty="0" smtClean="0">
                          <a:latin typeface="Arial"/>
                        </a:rPr>
                        <a:t> &amp; Upper </a:t>
                      </a:r>
                      <a:r>
                        <a:rPr lang="en-US" sz="1400" b="1" i="0" u="none" strike="noStrike" dirty="0">
                          <a:latin typeface="Arial"/>
                        </a:rPr>
                        <a:t>Bounds</a:t>
                      </a:r>
                    </a:p>
                  </a:txBody>
                  <a:tcPr marT="12700" marB="9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latin typeface="Arial"/>
                        </a:rPr>
                        <a:t>exceed </a:t>
                      </a:r>
                      <a:r>
                        <a:rPr lang="en-US" sz="1400" b="1" i="0" u="none" strike="noStrike" dirty="0">
                          <a:latin typeface="Arial"/>
                        </a:rPr>
                        <a:t>the</a:t>
                      </a:r>
                      <a:r>
                        <a:rPr lang="en-US" sz="1400" b="1" i="0" u="none" strike="noStrike" dirty="0" smtClean="0">
                          <a:latin typeface="Arial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sz="1400" b="1" i="0" u="none" strike="noStrike" dirty="0" smtClean="0">
                          <a:latin typeface="Arial"/>
                        </a:rPr>
                        <a:t>Lower </a:t>
                      </a:r>
                      <a:r>
                        <a:rPr lang="en-US" sz="1400" b="1" i="0" u="none" strike="noStrike" dirty="0">
                          <a:latin typeface="Arial"/>
                        </a:rPr>
                        <a:t>Bound</a:t>
                      </a:r>
                    </a:p>
                  </a:txBody>
                  <a:tcPr marT="12700" marB="9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latin typeface="Arial"/>
                        </a:rPr>
                        <a:t>Total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T="12700" marB="914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5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DD0806"/>
                          </a:solidFill>
                          <a:latin typeface="Arial"/>
                        </a:rPr>
                        <a:t>Correct Answer = 10%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DD0806"/>
                          </a:solidFill>
                          <a:latin typeface="Arial"/>
                        </a:rPr>
                        <a:t>Correct Answer = 80%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DD0806"/>
                          </a:solidFill>
                          <a:latin typeface="Arial"/>
                        </a:rPr>
                        <a:t>Correct Answer = 10%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DD0806"/>
                          </a:solidFill>
                          <a:latin typeface="Arial"/>
                        </a:rPr>
                        <a:t>Correct Answer = 100%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5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latin typeface="Arial"/>
                        </a:rPr>
                        <a:t>Deterministic</a:t>
                      </a:r>
                    </a:p>
                  </a:txBody>
                  <a:tcPr marR="0" marT="127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Arial"/>
                        </a:rPr>
                        <a:t>28.56%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Arial"/>
                        </a:rPr>
                        <a:t>79.93%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Arial"/>
                        </a:rPr>
                        <a:t>33.63%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Arial"/>
                        </a:rPr>
                        <a:t>142.12%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5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latin typeface="Arial"/>
                        </a:rPr>
                        <a:t>Plus/Minus</a:t>
                      </a:r>
                    </a:p>
                  </a:txBody>
                  <a:tcPr marR="0" marT="127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Arial"/>
                        </a:rPr>
                        <a:t>30.04%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Arial"/>
                        </a:rPr>
                        <a:t>80.82%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Arial"/>
                        </a:rPr>
                        <a:t>30.43%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Arial"/>
                        </a:rPr>
                        <a:t>141.29%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5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latin typeface="Arial"/>
                        </a:rPr>
                        <a:t>Probcast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R="0" marT="127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Arial"/>
                        </a:rPr>
                        <a:t>22.95%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Arial"/>
                        </a:rPr>
                        <a:t>81.18%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Arial"/>
                        </a:rPr>
                        <a:t>23.27%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Arial"/>
                        </a:rPr>
                        <a:t>127.40%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5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latin typeface="Arial"/>
                        </a:rPr>
                        <a:t>Bracket</a:t>
                      </a:r>
                    </a:p>
                  </a:txBody>
                  <a:tcPr marR="0" marT="1270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Arial"/>
                        </a:rPr>
                        <a:t>23.70%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latin typeface="Arial"/>
                        </a:rPr>
                        <a:t>79.59%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Arial"/>
                        </a:rPr>
                        <a:t>24.80%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Arial"/>
                        </a:rPr>
                        <a:t>128.09%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" name="TextBox 70"/>
          <p:cNvSpPr txBox="1"/>
          <p:nvPr/>
        </p:nvSpPr>
        <p:spPr>
          <a:xfrm>
            <a:off x="917360" y="19881466"/>
            <a:ext cx="4553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6 Experimental Conditions</a:t>
            </a:r>
            <a:endParaRPr lang="en-US" sz="2800" u="sng" dirty="0"/>
          </a:p>
        </p:txBody>
      </p:sp>
      <p:sp>
        <p:nvSpPr>
          <p:cNvPr id="72" name="Rectangle 71"/>
          <p:cNvSpPr/>
          <p:nvPr/>
        </p:nvSpPr>
        <p:spPr>
          <a:xfrm>
            <a:off x="825693" y="19881467"/>
            <a:ext cx="9504363" cy="6503816"/>
          </a:xfrm>
          <a:prstGeom prst="rect">
            <a:avLst/>
          </a:prstGeom>
          <a:noFill/>
          <a:ln>
            <a:solidFill>
              <a:srgbClr val="84EE4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825693" y="26517600"/>
            <a:ext cx="9485120" cy="1647400"/>
          </a:xfrm>
          <a:prstGeom prst="rect">
            <a:avLst/>
          </a:prstGeom>
          <a:noFill/>
          <a:ln>
            <a:solidFill>
              <a:srgbClr val="84EE4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Picture 77" descr="forecast-probcas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4032" y="26767887"/>
            <a:ext cx="2171429" cy="772063"/>
          </a:xfrm>
          <a:prstGeom prst="rect">
            <a:avLst/>
          </a:prstGeom>
        </p:spPr>
      </p:pic>
      <p:pic>
        <p:nvPicPr>
          <p:cNvPr id="80" name="Picture 79" descr="deterministic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0031" y="27446048"/>
            <a:ext cx="2171429" cy="627302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11070431" y="8108950"/>
            <a:ext cx="2275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200" i="1" strike="noStrike" baseline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</a:t>
            </a:r>
            <a:r>
              <a:rPr lang="en-US" sz="1200" i="0" strike="noStrike" baseline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(437) = -3.843, </a:t>
            </a:r>
            <a:r>
              <a:rPr lang="en-US" sz="1200" i="1" strike="noStrike" baseline="0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</a:t>
            </a:r>
            <a:r>
              <a:rPr lang="en-US" sz="1200" i="1" strike="noStrike" baseline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0" strike="noStrike" baseline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= .000</a:t>
            </a:r>
            <a:endParaRPr lang="en-US" sz="1200" dirty="0" smtClean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5946438" y="8128192"/>
            <a:ext cx="3009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200" i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</a:t>
            </a:r>
            <a:r>
              <a:rPr lang="en-US" sz="12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(437) = -.122, </a:t>
            </a:r>
            <a:r>
              <a:rPr lang="en-US" sz="1200" i="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</a:t>
            </a:r>
            <a:r>
              <a:rPr lang="en-US" sz="12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= .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903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1064875" y="20453350"/>
            <a:ext cx="69580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Times New Roman"/>
                <a:cs typeface="Times New Roman"/>
              </a:rPr>
              <a:t>Tukey</a:t>
            </a:r>
            <a:r>
              <a:rPr lang="en-US" sz="1200" dirty="0" smtClean="0">
                <a:latin typeface="Times New Roman"/>
                <a:cs typeface="Times New Roman"/>
              </a:rPr>
              <a:t> Post Hoc: (</a:t>
            </a:r>
            <a:r>
              <a:rPr lang="en-US" sz="1200" i="1" dirty="0" err="1" smtClean="0">
                <a:latin typeface="Times New Roman"/>
                <a:cs typeface="Times New Roman"/>
              </a:rPr>
              <a:t>p</a:t>
            </a:r>
            <a:r>
              <a:rPr lang="en-US" sz="1200" i="1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&lt; .05).</a:t>
            </a:r>
            <a:endParaRPr lang="en-US" sz="1200" dirty="0">
              <a:latin typeface="Times New Roman"/>
              <a:cs typeface="Times New Roman"/>
            </a:endParaRPr>
          </a:p>
        </p:txBody>
      </p:sp>
      <p:pic>
        <p:nvPicPr>
          <p:cNvPr id="97" name="Picture 96" descr="Q25MostUncertaint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74988" y="22074783"/>
            <a:ext cx="5528615" cy="3462242"/>
          </a:xfrm>
          <a:prstGeom prst="rect">
            <a:avLst/>
          </a:prstGeom>
        </p:spPr>
      </p:pic>
      <p:sp>
        <p:nvSpPr>
          <p:cNvPr id="14381" name="TextBox 57"/>
          <p:cNvSpPr txBox="1">
            <a:spLocks noChangeArrowheads="1"/>
          </p:cNvSpPr>
          <p:nvPr/>
        </p:nvSpPr>
        <p:spPr bwMode="auto">
          <a:xfrm>
            <a:off x="16213545" y="23151716"/>
            <a:ext cx="110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Zapf Dingbats" pitchFamily="-108" charset="2"/>
                <a:ea typeface="Zapf Dingbats" pitchFamily="-108" charset="2"/>
                <a:cs typeface="Zapf Dingbats" pitchFamily="-108" charset="2"/>
              </a:rPr>
              <a:t>✔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98" name="Picture 97" descr="meanpctcongerro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75231" y="10775950"/>
            <a:ext cx="6096000" cy="3916101"/>
          </a:xfrm>
          <a:prstGeom prst="rect">
            <a:avLst/>
          </a:prstGeom>
        </p:spPr>
      </p:pic>
      <p:sp>
        <p:nvSpPr>
          <p:cNvPr id="14382" name="Oval 124"/>
          <p:cNvSpPr>
            <a:spLocks noChangeArrowheads="1"/>
          </p:cNvSpPr>
          <p:nvPr/>
        </p:nvSpPr>
        <p:spPr bwMode="auto">
          <a:xfrm>
            <a:off x="15107443" y="13223550"/>
            <a:ext cx="687388" cy="124618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75" name="Straight Arrow Connector 74"/>
          <p:cNvCxnSpPr>
            <a:stCxn id="14382" idx="5"/>
          </p:cNvCxnSpPr>
          <p:nvPr/>
        </p:nvCxnSpPr>
        <p:spPr>
          <a:xfrm rot="5400000" flipH="1" flipV="1">
            <a:off x="16662204" y="11993897"/>
            <a:ext cx="1325300" cy="3261379"/>
          </a:xfrm>
          <a:prstGeom prst="straightConnector1">
            <a:avLst/>
          </a:prstGeom>
          <a:ln w="9525">
            <a:solidFill>
              <a:srgbClr val="FF0000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3" name="Picture 72" descr="q1freezewarning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94231" y="5365751"/>
            <a:ext cx="4512861" cy="2848364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12813818" y="5670550"/>
            <a:ext cx="2314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More freeze warnings issued in</a:t>
            </a:r>
          </a:p>
          <a:p>
            <a:pPr algn="ctr"/>
            <a:r>
              <a:rPr lang="en-US" sz="1200" dirty="0" smtClean="0"/>
              <a:t>Uncertainty Conditions</a:t>
            </a:r>
            <a:endParaRPr lang="en-US" sz="1200" dirty="0"/>
          </a:p>
        </p:txBody>
      </p:sp>
      <p:sp>
        <p:nvSpPr>
          <p:cNvPr id="90" name="Left Brace 89"/>
          <p:cNvSpPr/>
          <p:nvPr/>
        </p:nvSpPr>
        <p:spPr>
          <a:xfrm rot="5400000">
            <a:off x="13810014" y="5076574"/>
            <a:ext cx="304800" cy="2331720"/>
          </a:xfrm>
          <a:prstGeom prst="leftBrac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pic>
        <p:nvPicPr>
          <p:cNvPr id="74" name="Picture 73" descr="q3freezewarning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972944" y="5365750"/>
            <a:ext cx="4568513" cy="2848364"/>
          </a:xfrm>
          <a:prstGeom prst="rect">
            <a:avLst/>
          </a:prstGeom>
        </p:spPr>
      </p:pic>
      <p:sp>
        <p:nvSpPr>
          <p:cNvPr id="94" name="Left Brace 93"/>
          <p:cNvSpPr/>
          <p:nvPr/>
        </p:nvSpPr>
        <p:spPr>
          <a:xfrm rot="5400000">
            <a:off x="18282568" y="5662930"/>
            <a:ext cx="304800" cy="3063240"/>
          </a:xfrm>
          <a:prstGeom prst="leftBrac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95" name="TextBox 94"/>
          <p:cNvSpPr txBox="1"/>
          <p:nvPr/>
        </p:nvSpPr>
        <p:spPr>
          <a:xfrm>
            <a:off x="17898056" y="6758370"/>
            <a:ext cx="1097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No difference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9915</TotalTime>
  <Words>623</Words>
  <Application>Microsoft Macintosh PowerPoint</Application>
  <PresentationFormat>Custom</PresentationFormat>
  <Paragraphs>90</Paragraphs>
  <Slides>1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Sonia Savelli</dc:creator>
  <cp:lastModifiedBy>Sonia Savelli</cp:lastModifiedBy>
  <cp:revision>78</cp:revision>
  <cp:lastPrinted>2009-05-07T17:50:20Z</cp:lastPrinted>
  <dcterms:created xsi:type="dcterms:W3CDTF">2009-06-09T18:20:07Z</dcterms:created>
  <dcterms:modified xsi:type="dcterms:W3CDTF">2009-06-09T22:08:31Z</dcterms:modified>
</cp:coreProperties>
</file>